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5143500" cx="9144000"/>
  <p:notesSz cx="6858000" cy="9144000"/>
  <p:embeddedFontLst>
    <p:embeddedFont>
      <p:font typeface="Roboto Thin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C62695E-6D03-4E09-A96D-BCCC70092F77}">
  <a:tblStyle styleId="{AC62695E-6D03-4E09-A96D-BCCC70092F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Thin-bold.fntdata"/><Relationship Id="rId30" Type="http://schemas.openxmlformats.org/officeDocument/2006/relationships/font" Target="fonts/RobotoThin-regular.fntdata"/><Relationship Id="rId11" Type="http://schemas.openxmlformats.org/officeDocument/2006/relationships/slide" Target="slides/slide4.xml"/><Relationship Id="rId33" Type="http://schemas.openxmlformats.org/officeDocument/2006/relationships/font" Target="fonts/RobotoThin-boldItalic.fntdata"/><Relationship Id="rId10" Type="http://schemas.openxmlformats.org/officeDocument/2006/relationships/slide" Target="slides/slide3.xml"/><Relationship Id="rId32" Type="http://schemas.openxmlformats.org/officeDocument/2006/relationships/font" Target="fonts/RobotoThin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9df5025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9df5025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b0df0e07f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9b0df0e07f_2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c6e005da7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9c6e005da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9db71f2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9db71f2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99df5027f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99df5027f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99df502575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99df50257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9df50257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9df50257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b1e6530f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b1e6530f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99df50257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99df50257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99df502575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99df502575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99df502575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99df502575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b0df0e0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b0df0e0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99df502575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99df502575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99df5026a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99df5026a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99df5027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99df5027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b0df0e07f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9b0df0e07f_2_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9db71f2e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9db71f2e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b0df0e07f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9b0df0e07f_2_9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9df502575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9df502575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9df50257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99df50257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b0df0e07f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9b0df0e07f_2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b0df0e07f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9b0df0e07f_2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tanviextramail.wixsite.com/mysite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6.png"/><Relationship Id="rId11" Type="http://schemas.openxmlformats.org/officeDocument/2006/relationships/image" Target="../media/image19.png"/><Relationship Id="rId22" Type="http://schemas.openxmlformats.org/officeDocument/2006/relationships/image" Target="../media/image41.png"/><Relationship Id="rId10" Type="http://schemas.openxmlformats.org/officeDocument/2006/relationships/image" Target="../media/image15.png"/><Relationship Id="rId21" Type="http://schemas.openxmlformats.org/officeDocument/2006/relationships/image" Target="../media/image40.png"/><Relationship Id="rId13" Type="http://schemas.openxmlformats.org/officeDocument/2006/relationships/image" Target="../media/image24.png"/><Relationship Id="rId24" Type="http://schemas.openxmlformats.org/officeDocument/2006/relationships/image" Target="../media/image23.png"/><Relationship Id="rId12" Type="http://schemas.openxmlformats.org/officeDocument/2006/relationships/image" Target="../media/image34.png"/><Relationship Id="rId23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4.png"/><Relationship Id="rId15" Type="http://schemas.openxmlformats.org/officeDocument/2006/relationships/image" Target="../media/image22.png"/><Relationship Id="rId14" Type="http://schemas.openxmlformats.org/officeDocument/2006/relationships/image" Target="../media/image20.png"/><Relationship Id="rId17" Type="http://schemas.openxmlformats.org/officeDocument/2006/relationships/image" Target="../media/image27.png"/><Relationship Id="rId16" Type="http://schemas.openxmlformats.org/officeDocument/2006/relationships/image" Target="../media/image31.png"/><Relationship Id="rId5" Type="http://schemas.openxmlformats.org/officeDocument/2006/relationships/image" Target="../media/image8.png"/><Relationship Id="rId19" Type="http://schemas.openxmlformats.org/officeDocument/2006/relationships/image" Target="../media/image21.png"/><Relationship Id="rId6" Type="http://schemas.openxmlformats.org/officeDocument/2006/relationships/image" Target="../media/image7.png"/><Relationship Id="rId18" Type="http://schemas.openxmlformats.org/officeDocument/2006/relationships/image" Target="../media/image29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q7urncQxwr5zYH-vchfGhkSL8XYj2SqA/view" TargetMode="External"/><Relationship Id="rId4" Type="http://schemas.openxmlformats.org/officeDocument/2006/relationships/image" Target="../media/image3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R1UEcuK_OLnZVQBOGegnDVqadlO1Xdsd/view" TargetMode="External"/><Relationship Id="rId4" Type="http://schemas.openxmlformats.org/officeDocument/2006/relationships/image" Target="../media/image2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Relationship Id="rId6" Type="http://schemas.openxmlformats.org/officeDocument/2006/relationships/image" Target="../media/image42.png"/><Relationship Id="rId7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0000"/>
            </a:gs>
            <a:gs pos="65000">
              <a:srgbClr val="980202"/>
            </a:gs>
            <a:gs pos="100000">
              <a:srgbClr val="54030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6172200" y="3272000"/>
            <a:ext cx="2701800" cy="15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b="1"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lisha Anand(02)</a:t>
            </a:r>
            <a:endParaRPr b="1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Chandni Goyal (05)</a:t>
            </a:r>
            <a:endParaRPr b="1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Priya Sharma(14)</a:t>
            </a:r>
            <a:endParaRPr b="1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Rasika Kumbhar(11)</a:t>
            </a:r>
            <a:endParaRPr b="1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Vithika Singh(20)</a:t>
            </a:r>
            <a:endParaRPr b="1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525" y="251550"/>
            <a:ext cx="3259625" cy="21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/>
        </p:nvSpPr>
        <p:spPr>
          <a:xfrm>
            <a:off x="2643525" y="1621500"/>
            <a:ext cx="3194100" cy="17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boAt</a:t>
            </a:r>
            <a:endParaRPr sz="3600">
              <a:solidFill>
                <a:srgbClr val="FFF2C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6705325" y="2879400"/>
            <a:ext cx="17970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Georgia"/>
                <a:ea typeface="Georgia"/>
                <a:cs typeface="Georgia"/>
                <a:sym typeface="Georgia"/>
              </a:rPr>
              <a:t>Presented By:</a:t>
            </a:r>
            <a:endParaRPr sz="1800">
              <a:solidFill>
                <a:srgbClr val="F3F3F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/>
        </p:nvSpPr>
        <p:spPr>
          <a:xfrm>
            <a:off x="0" y="0"/>
            <a:ext cx="9144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  </a:t>
            </a:r>
            <a:r>
              <a:rPr b="1" lang="en" sz="2400">
                <a:solidFill>
                  <a:schemeClr val="dk1"/>
                </a:solidFill>
              </a:rPr>
              <a:t>   	</a:t>
            </a:r>
            <a:r>
              <a:rPr b="1" lang="en" sz="2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What will be your revenue models from Digital Platforms?</a:t>
            </a:r>
            <a:endParaRPr b="1" sz="24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7" name="Google Shape;247;p34"/>
          <p:cNvSpPr txBox="1"/>
          <p:nvPr/>
        </p:nvSpPr>
        <p:spPr>
          <a:xfrm>
            <a:off x="474550" y="1393025"/>
            <a:ext cx="8174400" cy="3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4"/>
          <p:cNvSpPr/>
          <p:nvPr/>
        </p:nvSpPr>
        <p:spPr>
          <a:xfrm>
            <a:off x="3921200" y="1806300"/>
            <a:ext cx="1711800" cy="15309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Online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Revenue </a:t>
            </a:r>
            <a:r>
              <a:rPr b="1" lang="en"/>
              <a:t>Models</a:t>
            </a:r>
            <a:endParaRPr b="1"/>
          </a:p>
        </p:txBody>
      </p:sp>
      <p:sp>
        <p:nvSpPr>
          <p:cNvPr id="249" name="Google Shape;249;p34"/>
          <p:cNvSpPr/>
          <p:nvPr/>
        </p:nvSpPr>
        <p:spPr>
          <a:xfrm>
            <a:off x="2250275" y="1393025"/>
            <a:ext cx="1336500" cy="107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Revenue from CPM display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advertising on site</a:t>
            </a:r>
            <a:endParaRPr b="1" sz="1100"/>
          </a:p>
        </p:txBody>
      </p:sp>
      <p:sp>
        <p:nvSpPr>
          <p:cNvPr id="250" name="Google Shape;250;p34"/>
          <p:cNvSpPr/>
          <p:nvPr/>
        </p:nvSpPr>
        <p:spPr>
          <a:xfrm>
            <a:off x="2142450" y="3053975"/>
            <a:ext cx="1336500" cy="107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Subscriber data access for email marketing</a:t>
            </a:r>
            <a:endParaRPr b="1" sz="1100"/>
          </a:p>
        </p:txBody>
      </p:sp>
      <p:sp>
        <p:nvSpPr>
          <p:cNvPr id="251" name="Google Shape;251;p34"/>
          <p:cNvSpPr/>
          <p:nvPr/>
        </p:nvSpPr>
        <p:spPr>
          <a:xfrm>
            <a:off x="4108850" y="3759475"/>
            <a:ext cx="1432800" cy="113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Online ecommerce sales and </a:t>
            </a:r>
            <a:r>
              <a:rPr b="1" lang="en" sz="1100"/>
              <a:t>transaction</a:t>
            </a:r>
            <a:endParaRPr b="1" sz="1100"/>
          </a:p>
        </p:txBody>
      </p:sp>
      <p:sp>
        <p:nvSpPr>
          <p:cNvPr id="252" name="Google Shape;252;p34"/>
          <p:cNvSpPr/>
          <p:nvPr/>
        </p:nvSpPr>
        <p:spPr>
          <a:xfrm>
            <a:off x="5967425" y="1393025"/>
            <a:ext cx="1336500" cy="107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Revenue from CPC advertising on site</a:t>
            </a:r>
            <a:endParaRPr b="1" sz="1100"/>
          </a:p>
        </p:txBody>
      </p:sp>
      <p:sp>
        <p:nvSpPr>
          <p:cNvPr id="253" name="Google Shape;253;p34"/>
          <p:cNvSpPr/>
          <p:nvPr/>
        </p:nvSpPr>
        <p:spPr>
          <a:xfrm>
            <a:off x="5968100" y="3000425"/>
            <a:ext cx="1336500" cy="107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Affiliate marketing (CPA but could be CPC)</a:t>
            </a:r>
            <a:endParaRPr b="1"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CPC Calculation</a:t>
            </a:r>
            <a:endParaRPr/>
          </a:p>
        </p:txBody>
      </p:sp>
      <p:sp>
        <p:nvSpPr>
          <p:cNvPr id="259" name="Google Shape;259;p3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5"/>
          <p:cNvPicPr preferRelativeResize="0"/>
          <p:nvPr/>
        </p:nvPicPr>
        <p:blipFill rotWithShape="1">
          <a:blip r:embed="rId3">
            <a:alphaModFix/>
          </a:blip>
          <a:srcRect b="19743" l="0" r="52455" t="35415"/>
          <a:stretch/>
        </p:blipFill>
        <p:spPr>
          <a:xfrm>
            <a:off x="278006" y="1369225"/>
            <a:ext cx="6151368" cy="326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 txBox="1"/>
          <p:nvPr/>
        </p:nvSpPr>
        <p:spPr>
          <a:xfrm>
            <a:off x="6429375" y="1760425"/>
            <a:ext cx="1882800" cy="26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On a average, boAt sells around 7000 products aday..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80% of which come from online platforms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Calibri"/>
              <a:buChar char="-"/>
            </a:pPr>
            <a:r>
              <a:rPr b="1" lang="en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Amazon,flipkart,myntra,BoAt website</a:t>
            </a:r>
            <a:endParaRPr b="1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The rest 20% come from the physical stores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Calibri"/>
              <a:buChar char="-"/>
            </a:pPr>
            <a:r>
              <a:rPr b="1" lang="en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Croma,reliance digital,vijay sales </a:t>
            </a:r>
            <a:endParaRPr b="1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type="title"/>
          </p:nvPr>
        </p:nvSpPr>
        <p:spPr>
          <a:xfrm>
            <a:off x="628650" y="76200"/>
            <a:ext cx="7886700" cy="594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Website design</a:t>
            </a:r>
            <a:endParaRPr b="1" sz="24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7" name="Google Shape;267;p36"/>
          <p:cNvSpPr txBox="1"/>
          <p:nvPr>
            <p:ph idx="1" type="body"/>
          </p:nvPr>
        </p:nvSpPr>
        <p:spPr>
          <a:xfrm>
            <a:off x="14225" y="671100"/>
            <a:ext cx="5203800" cy="138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https://tanviextramail.wixsite.com/mysite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just">
              <a:spcBef>
                <a:spcPts val="800"/>
              </a:spcBef>
              <a:spcAft>
                <a:spcPts val="0"/>
              </a:spcAft>
              <a:buSzPts val="1300"/>
              <a:buFont typeface="Georgia"/>
              <a:buChar char="•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Variety of product display on homepage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•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Registration to become BoatHead.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•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Grey theme of the webpage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68" name="Google Shape;268;p36"/>
          <p:cNvPicPr preferRelativeResize="0"/>
          <p:nvPr/>
        </p:nvPicPr>
        <p:blipFill rotWithShape="1">
          <a:blip r:embed="rId4">
            <a:alphaModFix/>
          </a:blip>
          <a:srcRect b="6291" l="0" r="0" t="4462"/>
          <a:stretch/>
        </p:blipFill>
        <p:spPr>
          <a:xfrm>
            <a:off x="5218025" y="867575"/>
            <a:ext cx="3841974" cy="41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 rotWithShape="1">
          <a:blip r:embed="rId5">
            <a:alphaModFix/>
          </a:blip>
          <a:srcRect b="4764" l="0" r="0" t="3442"/>
          <a:stretch/>
        </p:blipFill>
        <p:spPr>
          <a:xfrm>
            <a:off x="98825" y="2268100"/>
            <a:ext cx="4586099" cy="27514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Which are the top 20 keywords necessary for SEO of your Business?</a:t>
            </a:r>
            <a:endParaRPr b="1" sz="24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975" y="963075"/>
            <a:ext cx="3218625" cy="40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750" y="1541901"/>
            <a:ext cx="4098600" cy="34412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7" name="Google Shape;277;p37"/>
          <p:cNvSpPr txBox="1"/>
          <p:nvPr/>
        </p:nvSpPr>
        <p:spPr>
          <a:xfrm>
            <a:off x="5570046" y="1065200"/>
            <a:ext cx="21861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Negative Keywords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8"/>
          <p:cNvPicPr preferRelativeResize="0"/>
          <p:nvPr/>
        </p:nvPicPr>
        <p:blipFill rotWithShape="1">
          <a:blip r:embed="rId3">
            <a:alphaModFix/>
          </a:blip>
          <a:srcRect b="0" l="0" r="37636" t="0"/>
          <a:stretch/>
        </p:blipFill>
        <p:spPr>
          <a:xfrm>
            <a:off x="609600" y="1024100"/>
            <a:ext cx="3538600" cy="40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8"/>
          <p:cNvSpPr txBox="1"/>
          <p:nvPr>
            <p:ph type="title"/>
          </p:nvPr>
        </p:nvSpPr>
        <p:spPr>
          <a:xfrm>
            <a:off x="139775" y="0"/>
            <a:ext cx="8917200" cy="838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Which are the top 20 keywords necessary for SEO of your Business?</a:t>
            </a:r>
            <a:endParaRPr b="1" sz="24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4" name="Google Shape;28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475" y="1045600"/>
            <a:ext cx="4027915" cy="40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>
            <p:ph type="title"/>
          </p:nvPr>
        </p:nvSpPr>
        <p:spPr>
          <a:xfrm>
            <a:off x="558750" y="107900"/>
            <a:ext cx="7886700" cy="67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Google Ads</a:t>
            </a:r>
            <a:endParaRPr b="1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0" name="Google Shape;290;p39"/>
          <p:cNvSpPr txBox="1"/>
          <p:nvPr>
            <p:ph idx="1" type="body"/>
          </p:nvPr>
        </p:nvSpPr>
        <p:spPr>
          <a:xfrm>
            <a:off x="304800" y="778700"/>
            <a:ext cx="4193100" cy="2787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Headline 1 -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 Buy boAt Headphones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Headline 2 -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 Premium HD sound &amp; High Bass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Headline 3 -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 Best Prices in India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Description 1 -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 Experience uncompromising sound quality with boAt bluetooth earphones, wireless headphones &amp; more with latest designs.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Description 2 -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 Fashionable, Durable yet in Affordable Price. Buy Online with Free Delivery &amp; Hassle Free Returns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291" name="Google Shape;291;p39"/>
          <p:cNvSpPr txBox="1"/>
          <p:nvPr/>
        </p:nvSpPr>
        <p:spPr>
          <a:xfrm>
            <a:off x="4681450" y="913950"/>
            <a:ext cx="4412100" cy="25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Headline1-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boAt Earplugs with HD Sound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Headline2-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#NirvanaSaturdays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Headline 3-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Get Rs 350 Off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Description 1-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boAt the leader in audio products presents affordable and high quality products online!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Description 2-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No.1 Earwear Audio Brand/Free Delivery/Original boAt Products/Easy Returns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2" name="Google Shape;2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618717"/>
            <a:ext cx="4193100" cy="1530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3750" y="3605675"/>
            <a:ext cx="4515626" cy="153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/>
          <p:nvPr>
            <p:ph type="title"/>
          </p:nvPr>
        </p:nvSpPr>
        <p:spPr>
          <a:xfrm>
            <a:off x="0" y="36525"/>
            <a:ext cx="9144000" cy="46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Websites/Applications to show banner ads and video pre rolls</a:t>
            </a:r>
            <a:endParaRPr b="1" sz="22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9" name="Google Shape;2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88" y="683550"/>
            <a:ext cx="8810625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0" y="921675"/>
            <a:ext cx="84963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875" y="498550"/>
            <a:ext cx="18573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00" y="1826550"/>
            <a:ext cx="4109625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" y="1645575"/>
            <a:ext cx="18573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8375" y="2175550"/>
            <a:ext cx="939700" cy="5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3850" y="2175550"/>
            <a:ext cx="566272" cy="5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80475" y="2175550"/>
            <a:ext cx="939700" cy="5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21900" y="1969450"/>
            <a:ext cx="939700" cy="6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00" y="3045750"/>
            <a:ext cx="4109625" cy="8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7875" y="2881725"/>
            <a:ext cx="18573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19100" y="3279675"/>
            <a:ext cx="3818700" cy="5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250" y="1826550"/>
            <a:ext cx="4524374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64938" y="1645575"/>
            <a:ext cx="18669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513000" y="2079150"/>
            <a:ext cx="4307150" cy="5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250" y="3045750"/>
            <a:ext cx="4524374" cy="8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869713" y="2881725"/>
            <a:ext cx="18573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509400" y="3374396"/>
            <a:ext cx="4410075" cy="3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38" y="4142600"/>
            <a:ext cx="4109625" cy="8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87887" y="3938675"/>
            <a:ext cx="18573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19112" y="4471600"/>
            <a:ext cx="120015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519250" y="4447425"/>
            <a:ext cx="26955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250" y="4117875"/>
            <a:ext cx="4524374" cy="8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752975" y="3943350"/>
            <a:ext cx="222885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572000" y="4512125"/>
            <a:ext cx="1464625" cy="3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964176" y="4228575"/>
            <a:ext cx="825000" cy="6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981825" y="4216600"/>
            <a:ext cx="759375" cy="6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197100" y="4426135"/>
            <a:ext cx="759375" cy="421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/>
          <p:nvPr>
            <p:ph type="title"/>
          </p:nvPr>
        </p:nvSpPr>
        <p:spPr>
          <a:xfrm>
            <a:off x="628650" y="452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Posts to promote Brand/Product</a:t>
            </a:r>
            <a:endParaRPr b="1" sz="24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2" name="Google Shape;332;p41"/>
          <p:cNvSpPr txBox="1"/>
          <p:nvPr>
            <p:ph idx="1" type="body"/>
          </p:nvPr>
        </p:nvSpPr>
        <p:spPr>
          <a:xfrm>
            <a:off x="5957300" y="1148575"/>
            <a:ext cx="30246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The idea behind the ad is to promote wireless products of Boat.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Using a movie title </a:t>
            </a: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“No Strings Attached”.   </a:t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</p:txBody>
      </p:sp>
      <p:pic>
        <p:nvPicPr>
          <p:cNvPr id="333" name="Google Shape;333;p41" title="final D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64425"/>
            <a:ext cx="5662301" cy="377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 txBox="1"/>
          <p:nvPr>
            <p:ph type="title"/>
          </p:nvPr>
        </p:nvSpPr>
        <p:spPr>
          <a:xfrm>
            <a:off x="519275" y="1672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Posts to promote Brand/Product</a:t>
            </a:r>
            <a:endParaRPr b="1" sz="24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9" name="Google Shape;339;p42"/>
          <p:cNvSpPr txBox="1"/>
          <p:nvPr>
            <p:ph idx="1" type="body"/>
          </p:nvPr>
        </p:nvSpPr>
        <p:spPr>
          <a:xfrm>
            <a:off x="5263475" y="1061450"/>
            <a:ext cx="3750000" cy="3729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The idea behind the ad is to promote boAt as Brand.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Over here we used a pun.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Rock the boat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(it's a phrase): It means Causing problem.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We twisted the phrase by adding “</a:t>
            </a: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WITH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” in between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Message: </a:t>
            </a: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Don’t Rock the boat,Instead Rock with the BOAT</a:t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42" title="WhatsApp Video 2020-09-25 at 4.36.54 P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450" y="1140625"/>
            <a:ext cx="4679825" cy="357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3"/>
          <p:cNvSpPr txBox="1"/>
          <p:nvPr>
            <p:ph type="title"/>
          </p:nvPr>
        </p:nvSpPr>
        <p:spPr>
          <a:xfrm>
            <a:off x="4002050" y="481375"/>
            <a:ext cx="45132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Posts to promote Product</a:t>
            </a:r>
            <a:endParaRPr b="1" sz="24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3"/>
          <p:cNvSpPr txBox="1"/>
          <p:nvPr>
            <p:ph idx="1" type="body"/>
          </p:nvPr>
        </p:nvSpPr>
        <p:spPr>
          <a:xfrm>
            <a:off x="4387550" y="1369225"/>
            <a:ext cx="4127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Idea behind the poster: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You can enjoy cooking,dinner and company of your partner and good Music will add more fun,more colours to your happy time.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boAt Stone 650 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Portable Wireless Speaker will give you hassle free music experience with 10W Stereo Sound, Powerful Bass, IPX5 Water &amp; Splash Resistance, Multiple Connectivity Modes and Up to 7H Playback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347" name="Google Shape;3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50" y="178175"/>
            <a:ext cx="3380926" cy="478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622700" y="76200"/>
            <a:ext cx="1632300" cy="545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bo</a:t>
            </a:r>
            <a:r>
              <a:rPr b="1" lang="en" sz="4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b="1" lang="en" sz="4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1" sz="4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8" name="Google Shape;138;p26"/>
          <p:cNvSpPr txBox="1"/>
          <p:nvPr/>
        </p:nvSpPr>
        <p:spPr>
          <a:xfrm>
            <a:off x="1944450" y="534825"/>
            <a:ext cx="5255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06666"/>
                </a:solidFill>
                <a:latin typeface="Georgia"/>
                <a:ea typeface="Georgia"/>
                <a:cs typeface="Georgia"/>
                <a:sym typeface="Georgia"/>
              </a:rPr>
              <a:t>India’s No. 1 Earwear Audio Brand</a:t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608325" y="2484125"/>
            <a:ext cx="6428100" cy="21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177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Unique selling proposition</a:t>
            </a:r>
            <a:endParaRPr b="1" sz="17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120650" lvl="0" marL="635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5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Plug in earphones and get into peace with freedom.</a:t>
            </a:r>
            <a:endParaRPr sz="15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120650" lvl="0" marL="635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Affordable, durable and fashionable product for millennials.</a:t>
            </a:r>
            <a:endParaRPr sz="15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120650" lvl="0" marL="635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Take a boat, leave everything behind.</a:t>
            </a:r>
            <a:endParaRPr sz="15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608325" y="1237013"/>
            <a:ext cx="7406100" cy="12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AutoNum type="arabicPeriod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Digital presence - Instagram, YouTube, Facebook, Linkedin and Twitter.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AutoNum type="arabicPeriod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Own website: ‘</a:t>
            </a:r>
            <a:r>
              <a:rPr i="1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boat-lifestyle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’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AutoNum type="arabicPeriod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Have a community called ‘</a:t>
            </a:r>
            <a:r>
              <a:rPr i="1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boAthead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’.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AutoNum type="arabicPeriod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Integration with web channels like TVF and Filtercopy.</a:t>
            </a:r>
            <a:endParaRPr b="1" sz="1600">
              <a:solidFill>
                <a:srgbClr val="741B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/>
          <p:nvPr>
            <p:ph type="title"/>
          </p:nvPr>
        </p:nvSpPr>
        <p:spPr>
          <a:xfrm>
            <a:off x="229400" y="-266806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Social Media Campaign</a:t>
            </a:r>
            <a:endParaRPr b="1" sz="24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53" name="Google Shape;3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13" y="490125"/>
            <a:ext cx="8063576" cy="46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/>
          <p:nvPr>
            <p:ph type="title"/>
          </p:nvPr>
        </p:nvSpPr>
        <p:spPr>
          <a:xfrm>
            <a:off x="484100" y="141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Influencers</a:t>
            </a:r>
            <a:endParaRPr b="1" sz="29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59" name="Google Shape;3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00" y="1136050"/>
            <a:ext cx="1562100" cy="1572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0" name="Google Shape;36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3700" y="1028650"/>
            <a:ext cx="1627500" cy="1683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1" name="Google Shape;3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9700" y="1028650"/>
            <a:ext cx="1562100" cy="1683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2" name="Google Shape;362;p45"/>
          <p:cNvSpPr txBox="1"/>
          <p:nvPr/>
        </p:nvSpPr>
        <p:spPr>
          <a:xfrm>
            <a:off x="133400" y="3157250"/>
            <a:ext cx="1632600" cy="187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Name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Prajakta Koli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Youtube Handle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Mostlysane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Content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Comedy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Subscribers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5.71M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45"/>
          <p:cNvSpPr txBox="1"/>
          <p:nvPr/>
        </p:nvSpPr>
        <p:spPr>
          <a:xfrm>
            <a:off x="1883125" y="3157250"/>
            <a:ext cx="1632600" cy="187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Name: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Vidya Vox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Youtube Handle: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VidyaVox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Content: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Music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Subscribers: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7.05M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1700" y="1032100"/>
            <a:ext cx="1676400" cy="1676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5" name="Google Shape;365;p45"/>
          <p:cNvSpPr txBox="1"/>
          <p:nvPr/>
        </p:nvSpPr>
        <p:spPr>
          <a:xfrm>
            <a:off x="3755700" y="3157250"/>
            <a:ext cx="1632600" cy="187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Name: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Gaurav Chaudhary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Youtube Handle: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TechnicalGuruji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Content: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Gadget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Reviews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Subscribers: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19.1M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5"/>
          <p:cNvSpPr txBox="1"/>
          <p:nvPr/>
        </p:nvSpPr>
        <p:spPr>
          <a:xfrm>
            <a:off x="7310550" y="3157250"/>
            <a:ext cx="1632600" cy="187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Name: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Ajay Nagar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Youtube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Handle: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carryminati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ntent: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comedic skits and reactions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Reviews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Subscribers: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25M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45"/>
          <p:cNvSpPr txBox="1"/>
          <p:nvPr/>
        </p:nvSpPr>
        <p:spPr>
          <a:xfrm>
            <a:off x="5533113" y="3157250"/>
            <a:ext cx="1632600" cy="187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Name: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Kusha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 Kapila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Instagram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Handle: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Kusha Kapila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Content: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Comedy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Followers: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1.4M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/>
          <p:cNvPicPr preferRelativeResize="0"/>
          <p:nvPr/>
        </p:nvPicPr>
        <p:blipFill rotWithShape="1">
          <a:blip r:embed="rId7">
            <a:alphaModFix/>
          </a:blip>
          <a:srcRect b="0" l="16574" r="20784" t="0"/>
          <a:stretch/>
        </p:blipFill>
        <p:spPr>
          <a:xfrm>
            <a:off x="7259925" y="1075000"/>
            <a:ext cx="1632600" cy="1683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 txBox="1"/>
          <p:nvPr/>
        </p:nvSpPr>
        <p:spPr>
          <a:xfrm>
            <a:off x="2701900" y="2032625"/>
            <a:ext cx="38421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rPr>
              <a:t>THANK YOU</a:t>
            </a:r>
            <a:endParaRPr b="1" sz="3800">
              <a:solidFill>
                <a:srgbClr val="CC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Google Shape;145;p27"/>
          <p:cNvGraphicFramePr/>
          <p:nvPr/>
        </p:nvGraphicFramePr>
        <p:xfrm>
          <a:off x="152388" y="802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{AC62695E-6D03-4E09-A96D-BCCC70092F77}</a:tableStyleId>
              </a:tblPr>
              <a:tblGrid>
                <a:gridCol w="1488850"/>
                <a:gridCol w="1116725"/>
                <a:gridCol w="1082275"/>
                <a:gridCol w="891375"/>
                <a:gridCol w="891375"/>
                <a:gridCol w="1223825"/>
                <a:gridCol w="1226700"/>
                <a:gridCol w="903350"/>
              </a:tblGrid>
              <a:tr h="101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Brands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Search as Traffic source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Referral</a:t>
                      </a: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sites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Global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Alexa Rank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India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Alexa Rank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Daily Page views per Visitor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Daily Time on Site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Bounce Rate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Boat-lifestyle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50.3%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79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18356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B45F06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1278</a:t>
                      </a:r>
                      <a:endParaRPr b="1" sz="1600">
                        <a:solidFill>
                          <a:srgbClr val="B45F06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2.68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 min 1 sec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41.3%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505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JBL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71%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1073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783F04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9727</a:t>
                      </a:r>
                      <a:endParaRPr b="1" sz="1600">
                        <a:solidFill>
                          <a:srgbClr val="783F04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2911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2.8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 min 58 sec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44%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Sony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79%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513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16044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1373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2.85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 min 50 sec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41.1%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Gonoise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45%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83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25315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1851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2.9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 min 31 sec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36.1%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Skullcandy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71%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70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100141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16380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4.4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 min 15 sec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26.1%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Bose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69%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147625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12929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3.1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 min 42 sec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34.6%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6" name="Google Shape;146;p27"/>
          <p:cNvSpPr txBox="1"/>
          <p:nvPr/>
        </p:nvSpPr>
        <p:spPr>
          <a:xfrm>
            <a:off x="3148500" y="210700"/>
            <a:ext cx="28470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Website Traffic</a:t>
            </a:r>
            <a:endParaRPr b="1" sz="24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" name="Google Shape;151;p28"/>
          <p:cNvGraphicFramePr/>
          <p:nvPr/>
        </p:nvGraphicFramePr>
        <p:xfrm>
          <a:off x="162438" y="806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{AC62695E-6D03-4E09-A96D-BCCC70092F77}</a:tableStyleId>
              </a:tblPr>
              <a:tblGrid>
                <a:gridCol w="1464850"/>
                <a:gridCol w="1104550"/>
                <a:gridCol w="1104625"/>
                <a:gridCol w="1141775"/>
                <a:gridCol w="1166575"/>
                <a:gridCol w="1154175"/>
                <a:gridCol w="1699525"/>
              </a:tblGrid>
              <a:tr h="765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Brands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Facebook likes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Facebook Followers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Instagram Followers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Instagram Posts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Twitter Followers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# Twitter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Boat-lifestyle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1,180,572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1,185,058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367,000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1,323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9,091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#PlugIntoNirvana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56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JBL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3,194,919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3,198,855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479,000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1,737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173,400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#DareToListen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Sony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8,396,036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8,364,925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8,500,000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1,829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4,600,000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NA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Gon</a:t>
                      </a: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oise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658,817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665,564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279,000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1,500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7,794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#TopOfTheGame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Skullcandy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2,124,146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2,075,096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642,000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539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122,700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#FeelCurious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Bose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4,180,757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4,181,857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1,100,000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661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221,000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#FeelItAll.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2" name="Google Shape;152;p28"/>
          <p:cNvSpPr txBox="1"/>
          <p:nvPr/>
        </p:nvSpPr>
        <p:spPr>
          <a:xfrm>
            <a:off x="2808102" y="161100"/>
            <a:ext cx="4058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Social Media Numbers</a:t>
            </a:r>
            <a:endParaRPr b="1" sz="24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123751" y="4419600"/>
            <a:ext cx="4456500" cy="462300"/>
          </a:xfrm>
          <a:prstGeom prst="rect">
            <a:avLst/>
          </a:prstGeom>
          <a:solidFill>
            <a:srgbClr val="A72A1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685800" lvl="0" marL="6858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latin typeface="Arial"/>
                <a:ea typeface="Arial"/>
                <a:cs typeface="Arial"/>
                <a:sym typeface="Arial"/>
              </a:rPr>
              <a:t>             </a:t>
            </a:r>
            <a:r>
              <a:rPr b="1" lang="en" sz="2000">
                <a:latin typeface="Georgia"/>
                <a:ea typeface="Georgia"/>
                <a:cs typeface="Georgia"/>
                <a:sym typeface="Georgia"/>
              </a:rPr>
              <a:t>  </a:t>
            </a:r>
            <a:r>
              <a:rPr b="1" lang="en" sz="2000">
                <a:solidFill>
                  <a:srgbClr val="1D7E74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Customer Profile</a:t>
            </a:r>
            <a:endParaRPr b="1" sz="2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58" name="Google Shape;158;p29"/>
          <p:cNvGrpSpPr/>
          <p:nvPr/>
        </p:nvGrpSpPr>
        <p:grpSpPr>
          <a:xfrm>
            <a:off x="123768" y="941951"/>
            <a:ext cx="1341892" cy="3420507"/>
            <a:chOff x="1118224" y="283725"/>
            <a:chExt cx="2090826" cy="4076400"/>
          </a:xfrm>
        </p:grpSpPr>
        <p:sp>
          <p:nvSpPr>
            <p:cNvPr id="159" name="Google Shape;159;p29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9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9"/>
            <p:cNvSpPr/>
            <p:nvPr/>
          </p:nvSpPr>
          <p:spPr>
            <a:xfrm>
              <a:off x="1233855" y="470636"/>
              <a:ext cx="1815000" cy="209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A72A1E"/>
                  </a:solidFill>
                  <a:latin typeface="Georgia"/>
                  <a:ea typeface="Georgia"/>
                  <a:cs typeface="Georgia"/>
                  <a:sym typeface="Georgia"/>
                </a:rPr>
                <a:t>15 to 45 years</a:t>
              </a:r>
              <a:endParaRPr sz="3000">
                <a:solidFill>
                  <a:srgbClr val="A72A1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62" name="Google Shape;162;p29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9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AGE</a:t>
              </a: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164" name="Google Shape;164;p29"/>
          <p:cNvGrpSpPr/>
          <p:nvPr/>
        </p:nvGrpSpPr>
        <p:grpSpPr>
          <a:xfrm>
            <a:off x="1499245" y="941951"/>
            <a:ext cx="1341892" cy="3420507"/>
            <a:chOff x="1118224" y="283725"/>
            <a:chExt cx="2090826" cy="4076400"/>
          </a:xfrm>
        </p:grpSpPr>
        <p:sp>
          <p:nvSpPr>
            <p:cNvPr id="165" name="Google Shape;165;p29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A72A1E"/>
            </a:solidFill>
            <a:ln cap="flat" cmpd="sng" w="9525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9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9"/>
            <p:cNvSpPr/>
            <p:nvPr/>
          </p:nvSpPr>
          <p:spPr>
            <a:xfrm>
              <a:off x="1233850" y="470638"/>
              <a:ext cx="1815000" cy="22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rgbClr val="A72A1E"/>
                  </a:solidFill>
                  <a:latin typeface="Georgia"/>
                  <a:ea typeface="Georgia"/>
                  <a:cs typeface="Georgia"/>
                  <a:sym typeface="Georgia"/>
                </a:rPr>
                <a:t>Both Male and Female</a:t>
              </a:r>
              <a:endParaRPr sz="2300">
                <a:solidFill>
                  <a:srgbClr val="A72A1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68" name="Google Shape;168;p29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9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GENDER</a:t>
              </a:r>
              <a:endParaRPr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170" name="Google Shape;170;p29"/>
          <p:cNvGrpSpPr/>
          <p:nvPr/>
        </p:nvGrpSpPr>
        <p:grpSpPr>
          <a:xfrm>
            <a:off x="2874674" y="954324"/>
            <a:ext cx="1705465" cy="3408278"/>
            <a:chOff x="1118233" y="283721"/>
            <a:chExt cx="2367715" cy="4076400"/>
          </a:xfrm>
        </p:grpSpPr>
        <p:sp>
          <p:nvSpPr>
            <p:cNvPr id="171" name="Google Shape;171;p29"/>
            <p:cNvSpPr/>
            <p:nvPr/>
          </p:nvSpPr>
          <p:spPr>
            <a:xfrm>
              <a:off x="1178647" y="283721"/>
              <a:ext cx="2307300" cy="40764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9"/>
            <p:cNvSpPr/>
            <p:nvPr/>
          </p:nvSpPr>
          <p:spPr>
            <a:xfrm>
              <a:off x="1118233" y="341752"/>
              <a:ext cx="23073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9"/>
            <p:cNvSpPr/>
            <p:nvPr/>
          </p:nvSpPr>
          <p:spPr>
            <a:xfrm>
              <a:off x="1118301" y="368640"/>
              <a:ext cx="2307300" cy="2490600"/>
            </a:xfrm>
            <a:prstGeom prst="rect">
              <a:avLst/>
            </a:prstGeom>
            <a:noFill/>
            <a:ln cap="flat" cmpd="sng" w="9525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A72A1E"/>
                  </a:solidFill>
                  <a:latin typeface="Georgia"/>
                  <a:ea typeface="Georgia"/>
                  <a:cs typeface="Georgia"/>
                  <a:sym typeface="Georgia"/>
                </a:rPr>
                <a:t>Tier 1</a:t>
              </a:r>
              <a:r>
                <a:rPr lang="en" sz="1200">
                  <a:solidFill>
                    <a:srgbClr val="A72A1E"/>
                  </a:solidFill>
                  <a:latin typeface="Georgia"/>
                  <a:ea typeface="Georgia"/>
                  <a:cs typeface="Georgia"/>
                  <a:sym typeface="Georgia"/>
                </a:rPr>
                <a:t>- </a:t>
              </a:r>
              <a:r>
                <a:rPr lang="en" sz="1200">
                  <a:solidFill>
                    <a:srgbClr val="A72A1E"/>
                  </a:solidFill>
                  <a:latin typeface="Georgia"/>
                  <a:ea typeface="Georgia"/>
                  <a:cs typeface="Georgia"/>
                  <a:sym typeface="Georgia"/>
                </a:rPr>
                <a:t>Bangalore</a:t>
              </a:r>
              <a:r>
                <a:rPr lang="en" sz="1200">
                  <a:solidFill>
                    <a:srgbClr val="A72A1E"/>
                  </a:solidFill>
                  <a:latin typeface="Georgia"/>
                  <a:ea typeface="Georgia"/>
                  <a:cs typeface="Georgia"/>
                  <a:sym typeface="Georgia"/>
                </a:rPr>
                <a:t>, Chennai, Delhi, Mumbai, hyderabad, Kolkata</a:t>
              </a:r>
              <a:endParaRPr sz="1200">
                <a:solidFill>
                  <a:srgbClr val="A72A1E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A72A1E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A72A1E"/>
                  </a:solidFill>
                  <a:latin typeface="Georgia"/>
                  <a:ea typeface="Georgia"/>
                  <a:cs typeface="Georgia"/>
                  <a:sym typeface="Georgia"/>
                </a:rPr>
                <a:t>Tier 2</a:t>
              </a:r>
              <a:r>
                <a:rPr lang="en" sz="1200">
                  <a:solidFill>
                    <a:srgbClr val="A72A1E"/>
                  </a:solidFill>
                  <a:latin typeface="Georgia"/>
                  <a:ea typeface="Georgia"/>
                  <a:cs typeface="Georgia"/>
                  <a:sym typeface="Georgia"/>
                </a:rPr>
                <a:t>- Surat, Pune, Amritsar, Guwahati, Jamshedpur, Agra, Jodhpur</a:t>
              </a:r>
              <a:endParaRPr sz="1200">
                <a:solidFill>
                  <a:srgbClr val="A72A1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74" name="Google Shape;174;p29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9"/>
            <p:cNvSpPr/>
            <p:nvPr/>
          </p:nvSpPr>
          <p:spPr>
            <a:xfrm>
              <a:off x="1224097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LOCATION</a:t>
              </a:r>
              <a:endParaRPr sz="1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176" name="Google Shape;176;p29"/>
          <p:cNvGrpSpPr/>
          <p:nvPr/>
        </p:nvGrpSpPr>
        <p:grpSpPr>
          <a:xfrm>
            <a:off x="4729264" y="2338225"/>
            <a:ext cx="4419913" cy="643501"/>
            <a:chOff x="1542393" y="2322567"/>
            <a:chExt cx="6008582" cy="643501"/>
          </a:xfrm>
        </p:grpSpPr>
        <p:sp>
          <p:nvSpPr>
            <p:cNvPr id="177" name="Google Shape;177;p2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OTT Platforms</a:t>
              </a:r>
              <a:endPara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81" name="Google Shape;181;p2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9"/>
            <p:cNvSpPr/>
            <p:nvPr/>
          </p:nvSpPr>
          <p:spPr>
            <a:xfrm>
              <a:off x="1542393" y="2322567"/>
              <a:ext cx="7407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Georgia"/>
                <a:buChar char="●"/>
              </a:pPr>
              <a:r>
                <a:rPr lang="en" sz="1200">
                  <a:solidFill>
                    <a:srgbClr val="A72A1E"/>
                  </a:solidFill>
                  <a:latin typeface="Georgia"/>
                  <a:ea typeface="Georgia"/>
                  <a:cs typeface="Georgia"/>
                  <a:sym typeface="Georgia"/>
                </a:rPr>
                <a:t>Netflix</a:t>
              </a:r>
              <a:endParaRPr sz="1200">
                <a:solidFill>
                  <a:srgbClr val="A72A1E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Georgia"/>
                <a:buChar char="●"/>
              </a:pPr>
              <a:r>
                <a:rPr lang="en" sz="1200">
                  <a:solidFill>
                    <a:srgbClr val="A72A1E"/>
                  </a:solidFill>
                  <a:latin typeface="Georgia"/>
                  <a:ea typeface="Georgia"/>
                  <a:cs typeface="Georgia"/>
                  <a:sym typeface="Georgia"/>
                </a:rPr>
                <a:t>Prime Video</a:t>
              </a:r>
              <a:endParaRPr sz="1200">
                <a:solidFill>
                  <a:srgbClr val="A72A1E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Georgia"/>
                <a:buChar char="●"/>
              </a:pPr>
              <a:r>
                <a:rPr lang="en" sz="1200">
                  <a:solidFill>
                    <a:srgbClr val="A72A1E"/>
                  </a:solidFill>
                  <a:latin typeface="Georgia"/>
                  <a:ea typeface="Georgia"/>
                  <a:cs typeface="Georgia"/>
                  <a:sym typeface="Georgia"/>
                </a:rPr>
                <a:t>Hotstar</a:t>
              </a:r>
              <a:endParaRPr sz="1200">
                <a:solidFill>
                  <a:srgbClr val="A72A1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184" name="Google Shape;184;p29"/>
          <p:cNvGrpSpPr/>
          <p:nvPr/>
        </p:nvGrpSpPr>
        <p:grpSpPr>
          <a:xfrm>
            <a:off x="4729404" y="1627650"/>
            <a:ext cx="4419626" cy="643500"/>
            <a:chOff x="1593000" y="2322568"/>
            <a:chExt cx="5957975" cy="643500"/>
          </a:xfrm>
        </p:grpSpPr>
        <p:sp>
          <p:nvSpPr>
            <p:cNvPr id="185" name="Google Shape;185;p2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Social Media Sites</a:t>
              </a:r>
              <a:endParaRPr sz="15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Georgia"/>
                <a:buChar char="●"/>
              </a:pPr>
              <a:r>
                <a:rPr lang="en" sz="1200">
                  <a:solidFill>
                    <a:srgbClr val="A72A1E"/>
                  </a:solidFill>
                  <a:latin typeface="Georgia"/>
                  <a:ea typeface="Georgia"/>
                  <a:cs typeface="Georgia"/>
                  <a:sym typeface="Georgia"/>
                </a:rPr>
                <a:t>Facebook</a:t>
              </a:r>
              <a:endParaRPr sz="1200">
                <a:solidFill>
                  <a:srgbClr val="A72A1E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Georgia"/>
                <a:buChar char="●"/>
              </a:pPr>
              <a:r>
                <a:rPr lang="en" sz="1200">
                  <a:solidFill>
                    <a:srgbClr val="A72A1E"/>
                  </a:solidFill>
                  <a:latin typeface="Georgia"/>
                  <a:ea typeface="Georgia"/>
                  <a:cs typeface="Georgia"/>
                  <a:sym typeface="Georgia"/>
                </a:rPr>
                <a:t>Instagram</a:t>
              </a:r>
              <a:endParaRPr sz="1200">
                <a:solidFill>
                  <a:srgbClr val="A72A1E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Georgia"/>
                <a:buChar char="●"/>
              </a:pPr>
              <a:r>
                <a:rPr lang="en" sz="1200">
                  <a:solidFill>
                    <a:srgbClr val="A72A1E"/>
                  </a:solidFill>
                  <a:latin typeface="Georgia"/>
                  <a:ea typeface="Georgia"/>
                  <a:cs typeface="Georgia"/>
                  <a:sym typeface="Georgia"/>
                </a:rPr>
                <a:t>Youtube</a:t>
              </a:r>
              <a:endParaRPr sz="1200">
                <a:solidFill>
                  <a:srgbClr val="A72A1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192" name="Google Shape;192;p29"/>
          <p:cNvGrpSpPr/>
          <p:nvPr/>
        </p:nvGrpSpPr>
        <p:grpSpPr>
          <a:xfrm>
            <a:off x="4734480" y="909248"/>
            <a:ext cx="4409497" cy="643500"/>
            <a:chOff x="1593000" y="2322568"/>
            <a:chExt cx="5957975" cy="643500"/>
          </a:xfrm>
        </p:grpSpPr>
        <p:sp>
          <p:nvSpPr>
            <p:cNvPr id="193" name="Google Shape;193;p2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Ecommerce Sites</a:t>
              </a:r>
              <a:endParaRPr sz="15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Georgia"/>
                <a:buChar char="●"/>
              </a:pPr>
              <a:r>
                <a:rPr lang="en" sz="1200">
                  <a:solidFill>
                    <a:srgbClr val="A72A1E"/>
                  </a:solidFill>
                  <a:latin typeface="Georgia"/>
                  <a:ea typeface="Georgia"/>
                  <a:cs typeface="Georgia"/>
                  <a:sym typeface="Georgia"/>
                </a:rPr>
                <a:t>Amazon</a:t>
              </a:r>
              <a:endParaRPr sz="1200">
                <a:solidFill>
                  <a:srgbClr val="A72A1E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Georgia"/>
                <a:buChar char="●"/>
              </a:pPr>
              <a:r>
                <a:rPr lang="en" sz="1200">
                  <a:solidFill>
                    <a:srgbClr val="A72A1E"/>
                  </a:solidFill>
                  <a:latin typeface="Georgia"/>
                  <a:ea typeface="Georgia"/>
                  <a:cs typeface="Georgia"/>
                  <a:sym typeface="Georgia"/>
                </a:rPr>
                <a:t>Flipkart</a:t>
              </a:r>
              <a:endParaRPr sz="1200">
                <a:solidFill>
                  <a:srgbClr val="A72A1E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Georgia"/>
                <a:buChar char="●"/>
              </a:pPr>
              <a:r>
                <a:rPr lang="en" sz="1200">
                  <a:solidFill>
                    <a:srgbClr val="A72A1E"/>
                  </a:solidFill>
                  <a:latin typeface="Georgia"/>
                  <a:ea typeface="Georgia"/>
                  <a:cs typeface="Georgia"/>
                  <a:sym typeface="Georgia"/>
                </a:rPr>
                <a:t>Myntra</a:t>
              </a:r>
              <a:endParaRPr sz="1200">
                <a:solidFill>
                  <a:srgbClr val="A72A1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200" name="Google Shape;200;p29"/>
          <p:cNvSpPr txBox="1"/>
          <p:nvPr>
            <p:ph type="title"/>
          </p:nvPr>
        </p:nvSpPr>
        <p:spPr>
          <a:xfrm>
            <a:off x="4695751" y="4419600"/>
            <a:ext cx="4456500" cy="462300"/>
          </a:xfrm>
          <a:prstGeom prst="rect">
            <a:avLst/>
          </a:prstGeom>
          <a:solidFill>
            <a:srgbClr val="A72A1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685800" lvl="0" marL="6858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Websites target customers visits</a:t>
            </a:r>
            <a:endParaRPr b="1"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01" name="Google Shape;201;p29"/>
          <p:cNvGrpSpPr/>
          <p:nvPr/>
        </p:nvGrpSpPr>
        <p:grpSpPr>
          <a:xfrm>
            <a:off x="4729264" y="3044913"/>
            <a:ext cx="4419913" cy="643501"/>
            <a:chOff x="1542393" y="2322567"/>
            <a:chExt cx="6008582" cy="643501"/>
          </a:xfrm>
        </p:grpSpPr>
        <p:sp>
          <p:nvSpPr>
            <p:cNvPr id="202" name="Google Shape;202;p2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Applications</a:t>
              </a:r>
              <a:endParaRPr sz="15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1542393" y="2322567"/>
              <a:ext cx="7407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Georgia"/>
                <a:buChar char="●"/>
              </a:pPr>
              <a:r>
                <a:rPr lang="en" sz="1200">
                  <a:solidFill>
                    <a:srgbClr val="A72A1E"/>
                  </a:solidFill>
                  <a:latin typeface="Georgia"/>
                  <a:ea typeface="Georgia"/>
                  <a:cs typeface="Georgia"/>
                  <a:sym typeface="Georgia"/>
                </a:rPr>
                <a:t>Gaming </a:t>
              </a:r>
              <a:endParaRPr sz="1200">
                <a:solidFill>
                  <a:srgbClr val="A72A1E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Georgia"/>
                <a:buChar char="●"/>
              </a:pPr>
              <a:r>
                <a:rPr lang="en" sz="1200">
                  <a:solidFill>
                    <a:srgbClr val="A72A1E"/>
                  </a:solidFill>
                  <a:latin typeface="Georgia"/>
                  <a:ea typeface="Georgia"/>
                  <a:cs typeface="Georgia"/>
                  <a:sym typeface="Georgia"/>
                </a:rPr>
                <a:t>Music</a:t>
              </a:r>
              <a:endParaRPr sz="1200">
                <a:solidFill>
                  <a:srgbClr val="A72A1E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Georgia"/>
                <a:buChar char="●"/>
              </a:pPr>
              <a:r>
                <a:rPr lang="en" sz="1200">
                  <a:solidFill>
                    <a:srgbClr val="A72A1E"/>
                  </a:solidFill>
                  <a:latin typeface="Georgia"/>
                  <a:ea typeface="Georgia"/>
                  <a:cs typeface="Georgia"/>
                  <a:sym typeface="Georgia"/>
                </a:rPr>
                <a:t>Food ordering</a:t>
              </a:r>
              <a:endParaRPr sz="1200">
                <a:solidFill>
                  <a:srgbClr val="A72A1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209" name="Google Shape;209;p29"/>
          <p:cNvGrpSpPr/>
          <p:nvPr/>
        </p:nvGrpSpPr>
        <p:grpSpPr>
          <a:xfrm>
            <a:off x="4729264" y="3751625"/>
            <a:ext cx="4419913" cy="643501"/>
            <a:chOff x="1542393" y="2322567"/>
            <a:chExt cx="6008582" cy="643501"/>
          </a:xfrm>
        </p:grpSpPr>
        <p:sp>
          <p:nvSpPr>
            <p:cNvPr id="210" name="Google Shape;210;p2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Education Sites</a:t>
              </a:r>
              <a:endParaRPr sz="15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1542393" y="2322567"/>
              <a:ext cx="7407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5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Georgia"/>
                <a:buChar char="●"/>
              </a:pPr>
              <a:r>
                <a:rPr lang="en" sz="1200">
                  <a:solidFill>
                    <a:srgbClr val="A72A1E"/>
                  </a:solidFill>
                  <a:latin typeface="Georgia"/>
                  <a:ea typeface="Georgia"/>
                  <a:cs typeface="Georgia"/>
                  <a:sym typeface="Georgia"/>
                </a:rPr>
                <a:t>Byju’s</a:t>
              </a:r>
              <a:endParaRPr sz="1200">
                <a:solidFill>
                  <a:srgbClr val="A72A1E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Georgia"/>
                <a:buChar char="●"/>
              </a:pPr>
              <a:r>
                <a:rPr lang="en" sz="1200">
                  <a:solidFill>
                    <a:srgbClr val="A72A1E"/>
                  </a:solidFill>
                  <a:latin typeface="Georgia"/>
                  <a:ea typeface="Georgia"/>
                  <a:cs typeface="Georgia"/>
                  <a:sym typeface="Georgia"/>
                </a:rPr>
                <a:t>Coursera</a:t>
              </a:r>
              <a:endParaRPr sz="1200">
                <a:solidFill>
                  <a:srgbClr val="A72A1E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Georgia"/>
                <a:buChar char="●"/>
              </a:pPr>
              <a:r>
                <a:rPr lang="en" sz="1200">
                  <a:solidFill>
                    <a:srgbClr val="A72A1E"/>
                  </a:solidFill>
                  <a:latin typeface="Georgia"/>
                  <a:ea typeface="Georgia"/>
                  <a:cs typeface="Georgia"/>
                  <a:sym typeface="Georgia"/>
                </a:rPr>
                <a:t>Pagalguy</a:t>
              </a:r>
              <a:endParaRPr sz="1200">
                <a:solidFill>
                  <a:srgbClr val="A72A1E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217" name="Google Shape;217;p29"/>
          <p:cNvSpPr txBox="1"/>
          <p:nvPr/>
        </p:nvSpPr>
        <p:spPr>
          <a:xfrm>
            <a:off x="3121950" y="148750"/>
            <a:ext cx="3471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About Customers</a:t>
            </a:r>
            <a:endParaRPr b="1" sz="25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100" y="0"/>
            <a:ext cx="7693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/>
          <p:nvPr>
            <p:ph type="title"/>
          </p:nvPr>
        </p:nvSpPr>
        <p:spPr>
          <a:xfrm>
            <a:off x="0" y="1648950"/>
            <a:ext cx="2082300" cy="18456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Profile of B2B customers</a:t>
            </a:r>
            <a:endParaRPr b="1" sz="41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What is your Business Goal?</a:t>
            </a:r>
            <a:endParaRPr b="1" sz="24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9" name="Google Shape;229;p31"/>
          <p:cNvSpPr txBox="1"/>
          <p:nvPr>
            <p:ph idx="1" type="body"/>
          </p:nvPr>
        </p:nvSpPr>
        <p:spPr>
          <a:xfrm>
            <a:off x="628650" y="1369225"/>
            <a:ext cx="7886700" cy="3348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600">
                <a:latin typeface="Georgia"/>
                <a:ea typeface="Georgia"/>
                <a:cs typeface="Georgia"/>
                <a:sym typeface="Georgia"/>
              </a:rPr>
              <a:t>Sales</a:t>
            </a:r>
            <a:endParaRPr b="1"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Georgia"/>
              <a:buAutoNum type="alphaLcPeriod"/>
            </a:pPr>
            <a:r>
              <a:rPr b="1" lang="en" sz="1600" u="sng">
                <a:latin typeface="Georgia"/>
                <a:ea typeface="Georgia"/>
                <a:cs typeface="Georgia"/>
                <a:sym typeface="Georgia"/>
              </a:rPr>
              <a:t>Numbers on Sales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-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AutoNum type="romanLcPeriod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To become a Rs 500-crore consumer electronics 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company by 2022.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AutoNum type="romanLcPeriod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To sell 15,000-18,000 units per day.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Georgia"/>
              <a:buAutoNum type="alphaLcPeriod"/>
            </a:pPr>
            <a:r>
              <a:rPr b="1" lang="en" sz="1600" u="sng">
                <a:latin typeface="Georgia"/>
                <a:ea typeface="Georgia"/>
                <a:cs typeface="Georgia"/>
                <a:sym typeface="Georgia"/>
              </a:rPr>
              <a:t>Current Numbers on Sales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-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AutoNum type="romanLcPeriod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Rs 100 crore in domestic sales alone.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AutoNum type="romanLcPeriod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Sells over 6,000 units per day 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with four units sold every minute(336 Million Units Per Year).    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" sz="2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Brand building</a:t>
            </a:r>
            <a:endParaRPr b="1" sz="24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5" name="Google Shape;235;p3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Have fresh face campaign every 4 months</a:t>
            </a:r>
            <a:endParaRPr sz="15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Strategize their content on the basis of trend keeping the platform in mind. As Instagram is more meme-centric and YouTube is more ad-centric.</a:t>
            </a:r>
            <a:endParaRPr sz="15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eorgia"/>
              <a:buAutoNum type="arabicPeriod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Do brand shoot on topical content.</a:t>
            </a:r>
            <a:endParaRPr sz="15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Communicate with their community,‘boAtheads’; More into acquiring sales hence focus more on engagement.</a:t>
            </a:r>
            <a:endParaRPr sz="15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Planning to work on its own YouTube videos like unboxing.</a:t>
            </a:r>
            <a:endParaRPr sz="15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" sz="2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Brand Acquisition &amp; Sales</a:t>
            </a:r>
            <a:endParaRPr b="1" sz="24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1" name="Google Shape;241;p3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AutoNum type="arabicPeriod"/>
            </a:pPr>
            <a:r>
              <a:rPr i="0" lang="en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It has secured Rs 20 crore in venture debt from Flipkart Co-founder Sachin Bansal’s BAC Acquisitions. The startup said it will be using the funding for business operations.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Sales-1</a:t>
            </a:r>
            <a:r>
              <a:rPr lang="en" sz="14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They do 6000 to 8000 units of shipment per day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 Have acquired over 1.2 Mn consumers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br>
              <a:rPr lang="en" sz="1100"/>
            </a:b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